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86" r:id="rId5"/>
    <p:sldId id="261" r:id="rId6"/>
    <p:sldId id="259" r:id="rId7"/>
    <p:sldId id="288" r:id="rId8"/>
    <p:sldId id="289" r:id="rId9"/>
    <p:sldId id="267" r:id="rId10"/>
    <p:sldId id="270" r:id="rId11"/>
    <p:sldId id="275" r:id="rId12"/>
    <p:sldId id="271" r:id="rId13"/>
    <p:sldId id="260" r:id="rId14"/>
    <p:sldId id="262" r:id="rId15"/>
    <p:sldId id="266" r:id="rId16"/>
    <p:sldId id="263" r:id="rId17"/>
    <p:sldId id="287" r:id="rId18"/>
    <p:sldId id="264" r:id="rId19"/>
    <p:sldId id="284" r:id="rId20"/>
    <p:sldId id="26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7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EEC8-7E74-4E0E-9E5A-0F34BE0D03E2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E9A420-0B42-4130-853B-29E6617793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EEC8-7E74-4E0E-9E5A-0F34BE0D03E2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9A420-0B42-4130-853B-29E6617793D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8E9A420-0B42-4130-853B-29E6617793D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EEC8-7E74-4E0E-9E5A-0F34BE0D03E2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EEC8-7E74-4E0E-9E5A-0F34BE0D03E2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8E9A420-0B42-4130-853B-29E6617793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EEC8-7E74-4E0E-9E5A-0F34BE0D03E2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E9A420-0B42-4130-853B-29E6617793D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3FBEEC8-7E74-4E0E-9E5A-0F34BE0D03E2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9A420-0B42-4130-853B-29E6617793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EEC8-7E74-4E0E-9E5A-0F34BE0D03E2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8E9A420-0B42-4130-853B-29E6617793D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EEC8-7E74-4E0E-9E5A-0F34BE0D03E2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8E9A420-0B42-4130-853B-29E6617793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EEC8-7E74-4E0E-9E5A-0F34BE0D03E2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E9A420-0B42-4130-853B-29E6617793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E9A420-0B42-4130-853B-29E6617793D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EEC8-7E74-4E0E-9E5A-0F34BE0D03E2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8E9A420-0B42-4130-853B-29E6617793D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3FBEEC8-7E74-4E0E-9E5A-0F34BE0D03E2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3FBEEC8-7E74-4E0E-9E5A-0F34BE0D03E2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E9A420-0B42-4130-853B-29E6617793D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5000"/>
    </mc:Choice>
    <mc:Fallback xmlns="">
      <p:transition spd="slow" advClick="0" advTm="5000"/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819400"/>
          </a:xfrm>
        </p:spPr>
        <p:txBody>
          <a:bodyPr>
            <a:normAutofit fontScale="62500" lnSpcReduction="20000"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Great Lakes Region V</a:t>
            </a:r>
          </a:p>
          <a:p>
            <a:r>
              <a:rPr lang="en-US" sz="5100" b="1" dirty="0" smtClean="0">
                <a:solidFill>
                  <a:schemeClr val="accent2">
                    <a:lumMod val="75000"/>
                  </a:schemeClr>
                </a:solidFill>
              </a:rPr>
              <a:t>Regional Meeting</a:t>
            </a:r>
          </a:p>
          <a:p>
            <a:r>
              <a:rPr lang="en-US" sz="5100" b="1" dirty="0" smtClean="0">
                <a:solidFill>
                  <a:schemeClr val="accent2">
                    <a:lumMod val="75000"/>
                  </a:schemeClr>
                </a:solidFill>
              </a:rPr>
              <a:t>NACADA Annual Conference</a:t>
            </a:r>
          </a:p>
          <a:p>
            <a:r>
              <a:rPr lang="en-US" sz="5100" b="1" dirty="0" smtClean="0">
                <a:solidFill>
                  <a:schemeClr val="accent2">
                    <a:lumMod val="75000"/>
                  </a:schemeClr>
                </a:solidFill>
              </a:rPr>
              <a:t>October 9, 2014</a:t>
            </a:r>
          </a:p>
          <a:p>
            <a:r>
              <a:rPr lang="en-US" sz="5100" b="1" dirty="0" smtClean="0">
                <a:solidFill>
                  <a:schemeClr val="accent2">
                    <a:lumMod val="75000"/>
                  </a:schemeClr>
                </a:solidFill>
              </a:rPr>
              <a:t>Minneapolis, MN</a:t>
            </a:r>
          </a:p>
          <a:p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085" y="612075"/>
            <a:ext cx="4420743" cy="167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nTopoftheWorld.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7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815"/>
    </mc:Choice>
    <mc:Fallback xmlns="">
      <p:transition spd="slow" advClick="0" advTm="48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65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Lakes Great 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Year  Two Leaders and Mentors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Ebony Green – Wayne State University – Leader</a:t>
            </a:r>
          </a:p>
          <a:p>
            <a:r>
              <a:rPr lang="en-US" dirty="0" smtClean="0"/>
              <a:t>Anita Carter – Wayne State University – Mentor</a:t>
            </a:r>
          </a:p>
          <a:p>
            <a:endParaRPr lang="en-US" dirty="0"/>
          </a:p>
          <a:p>
            <a:r>
              <a:rPr lang="en-US" dirty="0" smtClean="0"/>
              <a:t>Sherry Winkle – Bradley University – Leader</a:t>
            </a:r>
          </a:p>
          <a:p>
            <a:r>
              <a:rPr lang="en-US" dirty="0" smtClean="0"/>
              <a:t>Mark </a:t>
            </a:r>
            <a:r>
              <a:rPr lang="en-US" dirty="0" err="1" smtClean="0"/>
              <a:t>Vetger</a:t>
            </a:r>
            <a:r>
              <a:rPr lang="en-US" dirty="0" smtClean="0"/>
              <a:t> – Illinois State University - Mentor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864952"/>
      </p:ext>
    </p:extLst>
  </p:cSld>
  <p:clrMapOvr>
    <a:masterClrMapping/>
  </p:clrMapOvr>
  <p:transition spd="slow" advClick="0" advTm="500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Lakes Great 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Year One Leaders and Mentors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Diana L. Bumstead – University of Waterloo – Leader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Teri Farr -  Eastern Illinois University – Mentor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Rhonda L. Christian – Durham College – Leader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Mandy Metzger – Carroll University – Mentor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Cesar J. Jimenez – Morton College – Leader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Marty Lowman – University of Windsor – Mentor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David Parry – University of Akron – Leader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Brody Broshears – University of Southern Indiana – Mentor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Kanchan A. Pavangadkar – Michigan State University – Leader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Shannon L. Burton – Michigan State University - Mentor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00079"/>
      </p:ext>
    </p:extLst>
  </p:cSld>
  <p:clrMapOvr>
    <a:masterClrMapping/>
  </p:clrMapOvr>
  <p:transition spd="slow" advClick="0" advTm="5000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Crossing Borders Grant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763000" cy="4572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 Jessica </a:t>
            </a:r>
            <a:r>
              <a:rPr lang="en-US" sz="2800" dirty="0" err="1" smtClean="0"/>
              <a:t>McKamey</a:t>
            </a:r>
            <a:r>
              <a:rPr lang="en-US" sz="2800" dirty="0" smtClean="0"/>
              <a:t>,  </a:t>
            </a:r>
            <a:r>
              <a:rPr lang="en-US" sz="2800" dirty="0"/>
              <a:t>Indiana University Bloomington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Theresa </a:t>
            </a:r>
            <a:r>
              <a:rPr lang="en-US" sz="2800" dirty="0" smtClean="0"/>
              <a:t>Hitchcock,  Indiana </a:t>
            </a:r>
            <a:r>
              <a:rPr lang="en-US" sz="2800" dirty="0"/>
              <a:t>University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Bloomington</a:t>
            </a:r>
            <a:endParaRPr lang="en-US" sz="2800" dirty="0"/>
          </a:p>
          <a:p>
            <a:r>
              <a:rPr lang="en-US" sz="2800" dirty="0"/>
              <a:t> </a:t>
            </a:r>
            <a:r>
              <a:rPr lang="en-US" sz="2800" dirty="0" smtClean="0"/>
              <a:t>Heidi Jones,  </a:t>
            </a:r>
            <a:r>
              <a:rPr lang="en-US" sz="2800" dirty="0"/>
              <a:t>Ashland </a:t>
            </a:r>
            <a:r>
              <a:rPr lang="en-US" sz="2800" dirty="0" smtClean="0"/>
              <a:t>University</a:t>
            </a:r>
            <a:endParaRPr lang="en-US" sz="2800" dirty="0"/>
          </a:p>
          <a:p>
            <a:r>
              <a:rPr lang="en-US" sz="2800" dirty="0"/>
              <a:t> </a:t>
            </a:r>
            <a:r>
              <a:rPr lang="en-US" sz="2800" dirty="0" smtClean="0"/>
              <a:t>Courtney Drew,  </a:t>
            </a:r>
            <a:r>
              <a:rPr lang="en-US" sz="2800" dirty="0"/>
              <a:t>Carthage </a:t>
            </a:r>
            <a:r>
              <a:rPr lang="en-US" sz="2800" dirty="0" smtClean="0"/>
              <a:t>College</a:t>
            </a:r>
          </a:p>
          <a:p>
            <a:r>
              <a:rPr lang="en-US" sz="2800" dirty="0" smtClean="0"/>
              <a:t> Mandy Metzger,  </a:t>
            </a:r>
            <a:r>
              <a:rPr lang="en-US" sz="2800" dirty="0"/>
              <a:t>Carroll </a:t>
            </a:r>
            <a:r>
              <a:rPr lang="en-US" sz="2800" dirty="0" smtClean="0"/>
              <a:t>University</a:t>
            </a:r>
          </a:p>
          <a:p>
            <a:r>
              <a:rPr lang="en-US" sz="2800" dirty="0" smtClean="0"/>
              <a:t> Joshua </a:t>
            </a:r>
            <a:r>
              <a:rPr lang="en-US" sz="2800" dirty="0"/>
              <a:t>Dale </a:t>
            </a:r>
            <a:r>
              <a:rPr lang="en-US" sz="2800" dirty="0" smtClean="0"/>
              <a:t>Morrison, </a:t>
            </a:r>
            <a:r>
              <a:rPr lang="en-US" sz="2800" dirty="0"/>
              <a:t>Indiana University </a:t>
            </a:r>
            <a:r>
              <a:rPr lang="en-US" sz="2800" dirty="0" smtClean="0"/>
              <a:t>Purdue                            University </a:t>
            </a:r>
            <a:r>
              <a:rPr lang="en-US" sz="2800" dirty="0"/>
              <a:t>- Indianapolis </a:t>
            </a:r>
          </a:p>
        </p:txBody>
      </p:sp>
    </p:spTree>
    <p:extLst>
      <p:ext uri="{BB962C8B-B14F-4D97-AF65-F5344CB8AC3E}">
        <p14:creationId xmlns:p14="http://schemas.microsoft.com/office/powerpoint/2010/main" val="404693131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3" y="228600"/>
            <a:ext cx="4732337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19973118">
            <a:off x="228600" y="169817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rgbClr val="92D050"/>
                </a:solidFill>
                <a:effectLst>
                  <a:outerShdw blurRad="50800" algn="tl">
                    <a:srgbClr val="000000"/>
                  </a:outerShdw>
                </a:effectLst>
                <a:ea typeface="+mj-ea"/>
                <a:cs typeface="+mj-cs"/>
              </a:rPr>
              <a:t>Did Someone Say Record Breaking Attendance?</a:t>
            </a:r>
            <a:r>
              <a:rPr lang="en-US" sz="4800" dirty="0">
                <a:solidFill>
                  <a:srgbClr val="92D050"/>
                </a:solidFill>
                <a:ea typeface="+mj-ea"/>
                <a:cs typeface="+mj-cs"/>
              </a:rPr>
              <a:t/>
            </a:r>
            <a:br>
              <a:rPr lang="en-US" sz="4800" dirty="0">
                <a:solidFill>
                  <a:srgbClr val="92D050"/>
                </a:solidFill>
                <a:ea typeface="+mj-ea"/>
                <a:cs typeface="+mj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08747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otterer\Dropbox\Camera+Uploads\1230038_536044273179389_25562239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"/>
            <a:ext cx="4145280" cy="28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otterer\Dropbox\Camera+Uploads\1527796_536759096441240_35074226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otterer\Dropbox\Camera+Uploads\1888546_536137536503396_1089462344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9" y="3048000"/>
            <a:ext cx="4632960" cy="337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dotterer\Dropbox\Camera+Uploads\10006223_536137249836758_1922625060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6600"/>
            <a:ext cx="438912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00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otterer\Dropbox\Camera+Uploads\1976990_10152257876994304_787023681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3" y="3352800"/>
            <a:ext cx="2560320" cy="34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otterer\Dropbox\Camera+Uploads\1964976_536076679842815_1120799797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dotterer\Dropbox\Camera+Uploads\1898242_536137326503417_832434549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"/>
            <a:ext cx="2743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dotterer\Dropbox\Camera+Uploads\conference volunteer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789" y="4114800"/>
            <a:ext cx="3535680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dotterer\Dropbox\Camera+Uploads\IMG_20140306_180244_1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4145280" cy="233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37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otterer\Dropbox\Camera+Uploads\10259137_599503133500169_3533958030991172067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916"/>
            <a:ext cx="9144000" cy="591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91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NACADA Research Symposium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sz="18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sz="18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You’re </a:t>
            </a:r>
            <a:r>
              <a:rPr lang="en-US" sz="2000" dirty="0">
                <a:solidFill>
                  <a:prstClr val="black"/>
                </a:solidFill>
              </a:rPr>
              <a:t>in Indy anyway, so stick around ….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2000" b="1" dirty="0">
                <a:solidFill>
                  <a:prstClr val="black"/>
                </a:solidFill>
              </a:rPr>
              <a:t>2015 NACADA Research Symposium at Region V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2000" b="1" dirty="0">
                <a:solidFill>
                  <a:prstClr val="black"/>
                </a:solidFill>
              </a:rPr>
              <a:t>Friday, April 10 (starting after lunch) – Saturday, April 11 (ending mid-afternoon)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2000" dirty="0">
                <a:solidFill>
                  <a:prstClr val="black"/>
                </a:solidFill>
              </a:rPr>
              <a:t>Come with an interesting topic and leave with a research plan!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2000" dirty="0">
                <a:solidFill>
                  <a:prstClr val="black"/>
                </a:solidFill>
              </a:rPr>
              <a:t>Contact Wendy </a:t>
            </a:r>
            <a:r>
              <a:rPr lang="en-US" sz="2000" dirty="0" err="1">
                <a:solidFill>
                  <a:prstClr val="black"/>
                </a:solidFill>
              </a:rPr>
              <a:t>Troxel</a:t>
            </a:r>
            <a:r>
              <a:rPr lang="en-US" sz="2000" dirty="0">
                <a:solidFill>
                  <a:prstClr val="black"/>
                </a:solidFill>
              </a:rPr>
              <a:t> (wgtroxel@ilstu.edu) for details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050" name="Picture 2" descr="C:\Users\dotterer\AppData\Local\Microsoft\Windows\Temporary Internet Files\Content.IE5\UA00Y13D\MC9003632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76400"/>
            <a:ext cx="1509674" cy="182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otterer\AppData\Local\Microsoft\Windows\Temporary Internet Files\Content.IE5\1B7P0JMF\MM90030346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1524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19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34400" cy="762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Providing Professional Development Opportunities at the State, Province and Institutional level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229600" cy="4648200"/>
          </a:xfrm>
        </p:spPr>
        <p:txBody>
          <a:bodyPr/>
          <a:lstStyle/>
          <a:p>
            <a:r>
              <a:rPr lang="en-US" dirty="0" smtClean="0"/>
              <a:t>Through our Institutional and State Allied Organizations we have provided professional development opportunities to over </a:t>
            </a:r>
            <a:r>
              <a:rPr lang="en-US" b="1" dirty="0" smtClean="0"/>
              <a:t>1000</a:t>
            </a:r>
            <a:r>
              <a:rPr lang="en-US" dirty="0" smtClean="0"/>
              <a:t> academic advisors throughout the region!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dotterer\Dropbox\Camera+Uploads\ILINCONFERE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3145536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tterer\Dropbox\Camera+Uploads\Miacadaspeak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606" y="3962400"/>
            <a:ext cx="3684994" cy="219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11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838200"/>
          </a:xfrm>
        </p:spPr>
        <p:txBody>
          <a:bodyPr>
            <a:noAutofit/>
          </a:bodyPr>
          <a:lstStyle/>
          <a:p>
            <a:r>
              <a:rPr lang="en-US" sz="2800" dirty="0"/>
              <a:t>Providing Professional Development Opportunities at the State, Province and Institutional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6749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dotterer\Dropbox\Camera+Uploads\MIAC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709160" cy="313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otterer\Dropbox\Camera+Uploads\ILINCONF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4682"/>
            <a:ext cx="3730752" cy="279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otterer\AppData\Local\Microsoft\Windows\Temporary Internet Files\Content.Outlook\BSVYFIK1\WACADA 2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53435"/>
            <a:ext cx="3462909" cy="222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otterer\AppData\Local\Microsoft\Windows\Temporary Internet Files\Content.Outlook\BSVYFIK1\WACADA 2013 -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62400"/>
            <a:ext cx="316992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015778"/>
      </p:ext>
    </p:extLst>
  </p:cSld>
  <p:clrMapOvr>
    <a:masterClrMapping/>
  </p:clrMapOvr>
  <p:transition spd="slow" advClick="0" advTm="5000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Lakes Region V</a:t>
            </a:r>
            <a:endParaRPr lang="en-US" dirty="0"/>
          </a:p>
        </p:txBody>
      </p:sp>
      <p:pic>
        <p:nvPicPr>
          <p:cNvPr id="2050" name="Picture 2" descr="C:\Users\dotterer\Dropbox\Camera+Uploads\RegionsMap-Web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8119" y="1965325"/>
            <a:ext cx="619125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739192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76200"/>
            <a:ext cx="85344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Congratulations to the 2014 NACADA Award Winners – Region 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Michael C. </a:t>
            </a:r>
            <a:r>
              <a:rPr lang="en-US" b="1" dirty="0" err="1"/>
              <a:t>H</a:t>
            </a:r>
            <a:r>
              <a:rPr lang="en-US" b="1" dirty="0" err="1" smtClean="0"/>
              <a:t>olen</a:t>
            </a:r>
            <a:r>
              <a:rPr lang="en-US" b="1" dirty="0" smtClean="0"/>
              <a:t> Pacesetter Award</a:t>
            </a:r>
            <a:endParaRPr lang="en-US" b="1" dirty="0"/>
          </a:p>
          <a:p>
            <a:pPr algn="ctr"/>
            <a:r>
              <a:rPr lang="en-US" dirty="0" smtClean="0"/>
              <a:t>Douglas Estry – Michigan State University</a:t>
            </a:r>
          </a:p>
          <a:p>
            <a:pPr marL="0" indent="0" algn="ctr">
              <a:buNone/>
            </a:pPr>
            <a:r>
              <a:rPr lang="en-US" b="1" dirty="0" smtClean="0"/>
              <a:t>Outstanding Advising Administrator</a:t>
            </a:r>
          </a:p>
          <a:p>
            <a:pPr algn="ctr"/>
            <a:r>
              <a:rPr lang="en-US" dirty="0" smtClean="0"/>
              <a:t>Kyle McCool – IUPUI</a:t>
            </a:r>
          </a:p>
          <a:p>
            <a:pPr algn="ctr"/>
            <a:r>
              <a:rPr lang="en-US" dirty="0" smtClean="0"/>
              <a:t>Shannon </a:t>
            </a:r>
            <a:r>
              <a:rPr lang="en-US" dirty="0" err="1" smtClean="0"/>
              <a:t>Esselink</a:t>
            </a:r>
            <a:r>
              <a:rPr lang="en-US" dirty="0" smtClean="0"/>
              <a:t> – Oakland University</a:t>
            </a:r>
          </a:p>
          <a:p>
            <a:pPr marL="0" indent="0" algn="ctr">
              <a:buNone/>
            </a:pPr>
            <a:r>
              <a:rPr lang="en-US" b="1" dirty="0" smtClean="0"/>
              <a:t>Outstanding Advising Administrator Certificate of Merit</a:t>
            </a:r>
          </a:p>
          <a:p>
            <a:pPr algn="ctr"/>
            <a:r>
              <a:rPr lang="en-US" dirty="0" smtClean="0"/>
              <a:t>Mark </a:t>
            </a:r>
            <a:r>
              <a:rPr lang="en-US" dirty="0" err="1" smtClean="0"/>
              <a:t>Diekman</a:t>
            </a:r>
            <a:r>
              <a:rPr lang="en-US" dirty="0" smtClean="0"/>
              <a:t> – Purdue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407211"/>
      </p:ext>
    </p:extLst>
  </p:cSld>
  <p:clrMapOvr>
    <a:masterClrMapping/>
  </p:clrMapOvr>
  <p:transition spd="slow" advClick="0" advTm="5000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/>
              <a:t>Congratulations to the 2014 NACADA Award Winners – Region 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49884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Outstanding Advisor Primary Role</a:t>
            </a:r>
          </a:p>
          <a:p>
            <a:pPr algn="ctr"/>
            <a:r>
              <a:rPr lang="en-US" dirty="0" smtClean="0"/>
              <a:t>Kami Weis – University of Wisconsin-Stevens Point</a:t>
            </a:r>
          </a:p>
          <a:p>
            <a:pPr algn="ctr"/>
            <a:r>
              <a:rPr lang="en-US" dirty="0" smtClean="0"/>
              <a:t>Laura Masterson – IUPUI</a:t>
            </a:r>
          </a:p>
          <a:p>
            <a:pPr marL="0" indent="0" algn="ctr">
              <a:buNone/>
            </a:pPr>
            <a:r>
              <a:rPr lang="en-US" b="1" dirty="0"/>
              <a:t>Outstanding Advisor Primary </a:t>
            </a:r>
            <a:r>
              <a:rPr lang="en-US" b="1" dirty="0" smtClean="0"/>
              <a:t>Role –Certificates of Merit</a:t>
            </a:r>
          </a:p>
          <a:p>
            <a:pPr algn="ctr"/>
            <a:r>
              <a:rPr lang="en-US" dirty="0" err="1" smtClean="0"/>
              <a:t>Anneliese</a:t>
            </a:r>
            <a:r>
              <a:rPr lang="en-US" dirty="0" smtClean="0"/>
              <a:t> Kay – Purdue University</a:t>
            </a:r>
          </a:p>
          <a:p>
            <a:pPr algn="ctr"/>
            <a:r>
              <a:rPr lang="en-US" dirty="0" smtClean="0"/>
              <a:t>Cheryl </a:t>
            </a:r>
            <a:r>
              <a:rPr lang="en-US" dirty="0"/>
              <a:t>H</a:t>
            </a:r>
            <a:r>
              <a:rPr lang="en-US" dirty="0" smtClean="0"/>
              <a:t>utchins – Western Illinois University</a:t>
            </a:r>
          </a:p>
          <a:p>
            <a:pPr algn="ctr"/>
            <a:r>
              <a:rPr lang="en-US" dirty="0" smtClean="0"/>
              <a:t>Renee </a:t>
            </a:r>
            <a:r>
              <a:rPr lang="en-US" dirty="0" err="1" smtClean="0"/>
              <a:t>Ligeski</a:t>
            </a:r>
            <a:r>
              <a:rPr lang="en-US" dirty="0" smtClean="0"/>
              <a:t> – Oakland University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14945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Congratulations to the 2014 NACADA Award Winners – Region 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Outstanding Advising Award – Faculty Academic Advising</a:t>
            </a:r>
          </a:p>
          <a:p>
            <a:pPr algn="ctr"/>
            <a:r>
              <a:rPr lang="en-US" dirty="0" smtClean="0"/>
              <a:t>Travis Nelson – University of Wisconsin-Platteville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b="1" dirty="0"/>
              <a:t>Outstanding Advising Award – Faculty Academic </a:t>
            </a:r>
            <a:r>
              <a:rPr lang="en-US" b="1" dirty="0" smtClean="0"/>
              <a:t>Advising Certificate of Merit</a:t>
            </a:r>
          </a:p>
          <a:p>
            <a:pPr algn="ctr"/>
            <a:r>
              <a:rPr lang="en-US" dirty="0" smtClean="0"/>
              <a:t>Kathy Brady –University of Wisconsin-Whitewater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668946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Congratulations to the 2014 NACADA Award Winners – Region 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Outstanding New Advisor –Primary –Certificate of Merit</a:t>
            </a:r>
          </a:p>
          <a:p>
            <a:pPr algn="ctr"/>
            <a:r>
              <a:rPr lang="en-US" dirty="0" smtClean="0"/>
              <a:t>Alejandra Lopez –University of Wisconsin –Milwaukee</a:t>
            </a:r>
          </a:p>
          <a:p>
            <a:pPr algn="ctr"/>
            <a:r>
              <a:rPr lang="en-US" dirty="0" smtClean="0"/>
              <a:t>Barbara Anderson – University of Illinois</a:t>
            </a:r>
          </a:p>
          <a:p>
            <a:pPr algn="ctr"/>
            <a:r>
              <a:rPr lang="en-US" dirty="0" smtClean="0"/>
              <a:t>Peter </a:t>
            </a:r>
            <a:r>
              <a:rPr lang="en-US" dirty="0" err="1" smtClean="0"/>
              <a:t>Vasher</a:t>
            </a:r>
            <a:r>
              <a:rPr lang="en-US" dirty="0" smtClean="0"/>
              <a:t> – Purdue University</a:t>
            </a:r>
          </a:p>
          <a:p>
            <a:pPr algn="ctr"/>
            <a:r>
              <a:rPr lang="en-US" dirty="0" err="1" smtClean="0"/>
              <a:t>Shannan</a:t>
            </a:r>
            <a:r>
              <a:rPr lang="en-US" dirty="0" smtClean="0"/>
              <a:t> </a:t>
            </a:r>
            <a:r>
              <a:rPr lang="en-US" dirty="0" err="1" smtClean="0"/>
              <a:t>Stryjewski</a:t>
            </a:r>
            <a:r>
              <a:rPr lang="en-US" dirty="0" smtClean="0"/>
              <a:t> – Indiana University</a:t>
            </a:r>
          </a:p>
          <a:p>
            <a:pPr marL="0" indent="0" algn="ctr">
              <a:buNone/>
            </a:pPr>
            <a:r>
              <a:rPr lang="en-US" b="1" dirty="0" smtClean="0"/>
              <a:t>Outstanding Institutional Advising Program</a:t>
            </a:r>
          </a:p>
          <a:p>
            <a:pPr marL="0" indent="0" algn="ctr">
              <a:buNone/>
            </a:pPr>
            <a:r>
              <a:rPr lang="en-US" dirty="0" smtClean="0"/>
              <a:t>Latin American Recruitment &amp; Educational Services – University of Illinois at Chicago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03546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Congratulations to the 2014 NACADA </a:t>
            </a:r>
            <a:r>
              <a:rPr lang="en-US" dirty="0" smtClean="0"/>
              <a:t>Scholarship </a:t>
            </a:r>
            <a:r>
              <a:rPr lang="en-US" dirty="0"/>
              <a:t>Winners – Region 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Administrator’s Institute Scholarship</a:t>
            </a:r>
          </a:p>
          <a:p>
            <a:pPr algn="ctr"/>
            <a:r>
              <a:rPr lang="en-US" dirty="0"/>
              <a:t>Cesar </a:t>
            </a:r>
            <a:r>
              <a:rPr lang="en-US" dirty="0" smtClean="0"/>
              <a:t>Jimenez - </a:t>
            </a:r>
            <a:r>
              <a:rPr lang="en-US" dirty="0"/>
              <a:t>Morton </a:t>
            </a:r>
            <a:r>
              <a:rPr lang="en-US" dirty="0" smtClean="0"/>
              <a:t>College</a:t>
            </a:r>
          </a:p>
          <a:p>
            <a:pPr algn="ctr"/>
            <a:r>
              <a:rPr lang="en-US" dirty="0" smtClean="0"/>
              <a:t>Sheryl </a:t>
            </a:r>
            <a:r>
              <a:rPr lang="en-US" dirty="0"/>
              <a:t>McGriff </a:t>
            </a:r>
            <a:r>
              <a:rPr lang="en-US" dirty="0" smtClean="0"/>
              <a:t>-University </a:t>
            </a:r>
            <a:r>
              <a:rPr lang="en-US" dirty="0"/>
              <a:t>of Detroit - Mercy </a:t>
            </a:r>
            <a:endParaRPr lang="en-US" dirty="0" smtClean="0"/>
          </a:p>
          <a:p>
            <a:pPr algn="ctr"/>
            <a:r>
              <a:rPr lang="en-US" b="1" dirty="0" smtClean="0"/>
              <a:t>Assessment Institute Scholarship</a:t>
            </a:r>
          </a:p>
          <a:p>
            <a:pPr algn="ctr"/>
            <a:r>
              <a:rPr lang="en-US" dirty="0"/>
              <a:t>Shirley </a:t>
            </a:r>
            <a:r>
              <a:rPr lang="en-US" dirty="0" smtClean="0"/>
              <a:t>Bono- </a:t>
            </a:r>
            <a:r>
              <a:rPr lang="en-US" dirty="0"/>
              <a:t>DePaul </a:t>
            </a:r>
            <a:r>
              <a:rPr lang="en-US" dirty="0" smtClean="0"/>
              <a:t>University</a:t>
            </a:r>
          </a:p>
          <a:p>
            <a:pPr marL="0" indent="0" algn="ctr">
              <a:buNone/>
            </a:pPr>
            <a:r>
              <a:rPr lang="en-US" b="1" dirty="0" smtClean="0"/>
              <a:t>Wes R. </a:t>
            </a:r>
            <a:r>
              <a:rPr lang="en-US" b="1" dirty="0" err="1" smtClean="0"/>
              <a:t>Habley</a:t>
            </a:r>
            <a:r>
              <a:rPr lang="en-US" b="1" dirty="0" smtClean="0"/>
              <a:t> NACADA Summer Institute Scholarship</a:t>
            </a:r>
          </a:p>
          <a:p>
            <a:pPr algn="ctr"/>
            <a:r>
              <a:rPr lang="en-US" dirty="0"/>
              <a:t>Rhonda </a:t>
            </a:r>
            <a:r>
              <a:rPr lang="en-US" dirty="0" smtClean="0"/>
              <a:t>Christian- </a:t>
            </a:r>
            <a:r>
              <a:rPr lang="en-US" dirty="0"/>
              <a:t>Durham </a:t>
            </a:r>
            <a:r>
              <a:rPr lang="en-US" dirty="0" smtClean="0"/>
              <a:t>College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474414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Congratulations to the 2014 NACADA Scholarship Winners – Region 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Student Research Award</a:t>
            </a:r>
          </a:p>
          <a:p>
            <a:pPr algn="ctr"/>
            <a:r>
              <a:rPr lang="en-US" dirty="0" smtClean="0"/>
              <a:t>John Gipson – Purdue University</a:t>
            </a:r>
          </a:p>
          <a:p>
            <a:pPr algn="ctr"/>
            <a:r>
              <a:rPr lang="en-US" b="1" dirty="0" smtClean="0"/>
              <a:t>Graduate Student Regional Conference Scholarship</a:t>
            </a:r>
          </a:p>
          <a:p>
            <a:pPr algn="ctr"/>
            <a:r>
              <a:rPr lang="en-US" dirty="0"/>
              <a:t>Jessica </a:t>
            </a:r>
            <a:r>
              <a:rPr lang="en-US" dirty="0" err="1"/>
              <a:t>Niedermayer</a:t>
            </a:r>
            <a:r>
              <a:rPr lang="en-US" dirty="0"/>
              <a:t> - </a:t>
            </a:r>
            <a:r>
              <a:rPr lang="en-US" dirty="0" smtClean="0"/>
              <a:t> </a:t>
            </a:r>
            <a:r>
              <a:rPr lang="en-US" dirty="0"/>
              <a:t>Mount Mary University </a:t>
            </a:r>
            <a:endParaRPr lang="en-US" b="1" dirty="0" smtClean="0"/>
          </a:p>
          <a:p>
            <a:pPr algn="ctr"/>
            <a:r>
              <a:rPr lang="en-US" dirty="0"/>
              <a:t>Jasmine Lee - </a:t>
            </a:r>
            <a:r>
              <a:rPr lang="en-US" dirty="0" smtClean="0"/>
              <a:t>Michigan </a:t>
            </a:r>
            <a:r>
              <a:rPr lang="en-US" dirty="0"/>
              <a:t>State University </a:t>
            </a:r>
            <a:endParaRPr lang="en-US" dirty="0" smtClean="0"/>
          </a:p>
          <a:p>
            <a:pPr algn="ctr"/>
            <a:r>
              <a:rPr lang="en-US" dirty="0" smtClean="0"/>
              <a:t>Jen </a:t>
            </a:r>
            <a:r>
              <a:rPr lang="en-US" dirty="0" err="1"/>
              <a:t>Oza</a:t>
            </a:r>
            <a:r>
              <a:rPr lang="en-US" dirty="0"/>
              <a:t> </a:t>
            </a:r>
            <a:r>
              <a:rPr lang="en-US" dirty="0" smtClean="0"/>
              <a:t>- Grand </a:t>
            </a:r>
            <a:r>
              <a:rPr lang="en-US" dirty="0"/>
              <a:t>Valley State </a:t>
            </a:r>
            <a:r>
              <a:rPr lang="en-US" dirty="0" smtClean="0"/>
              <a:t>University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Cheng Tan - </a:t>
            </a:r>
            <a:r>
              <a:rPr lang="en-US" dirty="0" smtClean="0"/>
              <a:t>Grand </a:t>
            </a:r>
            <a:r>
              <a:rPr lang="en-US" dirty="0"/>
              <a:t>Valley State University </a:t>
            </a:r>
            <a:endParaRPr lang="en-US" dirty="0" smtClean="0"/>
          </a:p>
          <a:p>
            <a:pPr algn="ctr"/>
            <a:r>
              <a:rPr lang="en-US" dirty="0" smtClean="0"/>
              <a:t>Nicholas </a:t>
            </a:r>
            <a:r>
              <a:rPr lang="en-US" dirty="0"/>
              <a:t>Woodward - </a:t>
            </a:r>
            <a:r>
              <a:rPr lang="en-US" dirty="0" smtClean="0"/>
              <a:t>Grand </a:t>
            </a:r>
            <a:r>
              <a:rPr lang="en-US" dirty="0"/>
              <a:t>Valley State </a:t>
            </a:r>
            <a:r>
              <a:rPr lang="en-US" dirty="0" smtClean="0"/>
              <a:t>University</a:t>
            </a:r>
          </a:p>
          <a:p>
            <a:pPr algn="ctr"/>
            <a:r>
              <a:rPr lang="en-US" dirty="0"/>
              <a:t>Tristin Cooper - </a:t>
            </a:r>
            <a:r>
              <a:rPr lang="en-US" dirty="0" smtClean="0"/>
              <a:t>Southern </a:t>
            </a:r>
            <a:r>
              <a:rPr lang="en-US" dirty="0"/>
              <a:t>Illinois University - Edwardsville </a:t>
            </a:r>
            <a:r>
              <a:rPr lang="en-US" dirty="0" smtClean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790527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Congratulations to the 2014 NACADA Scholarship Winners – Region 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NACADA Research Symposium Scholarship</a:t>
            </a:r>
          </a:p>
          <a:p>
            <a:pPr algn="ctr"/>
            <a:r>
              <a:rPr lang="en-US" dirty="0" smtClean="0"/>
              <a:t>Brianne </a:t>
            </a:r>
            <a:r>
              <a:rPr lang="en-US" dirty="0" err="1" smtClean="0"/>
              <a:t>Lauka</a:t>
            </a:r>
            <a:r>
              <a:rPr lang="en-US" dirty="0" smtClean="0"/>
              <a:t> – Northern Illinois University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Graduate Student Annual Conference Scholarship</a:t>
            </a:r>
          </a:p>
          <a:p>
            <a:pPr algn="ctr"/>
            <a:r>
              <a:rPr lang="en-US" dirty="0"/>
              <a:t>Theresa </a:t>
            </a:r>
            <a:r>
              <a:rPr lang="en-US" dirty="0" smtClean="0"/>
              <a:t>Lyon - </a:t>
            </a:r>
            <a:r>
              <a:rPr lang="en-US" dirty="0"/>
              <a:t>Grand Valley State </a:t>
            </a:r>
            <a:r>
              <a:rPr lang="en-US" dirty="0" smtClean="0"/>
              <a:t>University</a:t>
            </a:r>
          </a:p>
          <a:p>
            <a:pPr algn="ctr"/>
            <a:r>
              <a:rPr lang="en-US" dirty="0"/>
              <a:t>Chris </a:t>
            </a:r>
            <a:r>
              <a:rPr lang="en-US" dirty="0" smtClean="0"/>
              <a:t>Venable -   </a:t>
            </a:r>
            <a:r>
              <a:rPr lang="en-US" dirty="0"/>
              <a:t>Bowling Green State </a:t>
            </a:r>
            <a:r>
              <a:rPr lang="en-US" dirty="0" smtClean="0"/>
              <a:t>University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909258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NACADA Emerging Leaders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2012-14 Class:</a:t>
            </a:r>
          </a:p>
          <a:p>
            <a:r>
              <a:rPr lang="en-US" dirty="0" smtClean="0"/>
              <a:t>Bill </a:t>
            </a:r>
            <a:r>
              <a:rPr lang="en-US" dirty="0" err="1" smtClean="0"/>
              <a:t>Torgler</a:t>
            </a:r>
            <a:r>
              <a:rPr lang="en-US" dirty="0" smtClean="0"/>
              <a:t>, University of Akron (mentor)</a:t>
            </a:r>
          </a:p>
          <a:p>
            <a:r>
              <a:rPr lang="en-US" dirty="0" smtClean="0"/>
              <a:t>Deb Dotterer, Michigan State University (mentor)</a:t>
            </a:r>
          </a:p>
          <a:p>
            <a:r>
              <a:rPr lang="en-US" dirty="0" smtClean="0"/>
              <a:t>Jo Stewart, Brock University (mentor)</a:t>
            </a:r>
          </a:p>
          <a:p>
            <a:r>
              <a:rPr lang="en-US" b="1" dirty="0" smtClean="0"/>
              <a:t>2013-15 Class</a:t>
            </a:r>
          </a:p>
          <a:p>
            <a:r>
              <a:rPr lang="en-US" dirty="0" smtClean="0"/>
              <a:t>Kathy </a:t>
            </a:r>
            <a:r>
              <a:rPr lang="en-US" dirty="0" err="1" smtClean="0"/>
              <a:t>Stockwell</a:t>
            </a:r>
            <a:r>
              <a:rPr lang="en-US" dirty="0" smtClean="0"/>
              <a:t>, retired, Fox Valley Technical College (mentor)</a:t>
            </a:r>
          </a:p>
          <a:p>
            <a:r>
              <a:rPr lang="en-US" dirty="0" smtClean="0"/>
              <a:t>Anita Carter, Wayne State University (mentor)</a:t>
            </a:r>
          </a:p>
          <a:p>
            <a:r>
              <a:rPr lang="en-US" dirty="0" smtClean="0"/>
              <a:t>Michelle Ware, University of Notre Dame (leader)</a:t>
            </a:r>
          </a:p>
          <a:p>
            <a:r>
              <a:rPr lang="en-US" b="1" dirty="0"/>
              <a:t>2014-16 Class</a:t>
            </a:r>
          </a:p>
          <a:p>
            <a:r>
              <a:rPr lang="en-US" dirty="0" err="1" smtClean="0"/>
              <a:t>Wiona</a:t>
            </a:r>
            <a:r>
              <a:rPr lang="en-US" dirty="0" smtClean="0"/>
              <a:t> </a:t>
            </a:r>
            <a:r>
              <a:rPr lang="en-US" dirty="0" err="1"/>
              <a:t>Porath</a:t>
            </a:r>
            <a:r>
              <a:rPr lang="en-US" dirty="0"/>
              <a:t> – Siena Heights University (leader)</a:t>
            </a:r>
          </a:p>
          <a:p>
            <a:r>
              <a:rPr lang="en-US" dirty="0"/>
              <a:t>Shannon Burton, Michigan State University (mentor)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21969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Celebrating Our Success, Positioning us for the future….</a:t>
            </a:r>
          </a:p>
          <a:p>
            <a:r>
              <a:rPr lang="en-US" dirty="0" smtClean="0"/>
              <a:t>Survey of award winners to see where the grants and scholarships have taken them.</a:t>
            </a:r>
          </a:p>
          <a:p>
            <a:r>
              <a:rPr lang="en-US" dirty="0" smtClean="0"/>
              <a:t>Continuing to increase activity on social media</a:t>
            </a:r>
          </a:p>
          <a:p>
            <a:r>
              <a:rPr lang="en-US" dirty="0" smtClean="0"/>
              <a:t>Continuing to promote leadership opportunities throughout the region and within the global community</a:t>
            </a:r>
          </a:p>
          <a:p>
            <a:r>
              <a:rPr lang="en-US" dirty="0" smtClean="0"/>
              <a:t>Continuing to provide accessible professional development opportunities to advising professionals throughout the region.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641883"/>
      </p:ext>
    </p:extLst>
  </p:cSld>
  <p:clrMapOvr>
    <a:masterClrMapping/>
  </p:clrMapOvr>
  <p:transition spd="slow" advClick="0" advTm="5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Region V Steering Committee</a:t>
            </a:r>
            <a:br>
              <a:rPr lang="en-US" dirty="0" smtClean="0"/>
            </a:br>
            <a:r>
              <a:rPr lang="en-US" dirty="0" smtClean="0"/>
              <a:t>2013-14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Deb Dotterer, Chair</a:t>
            </a:r>
          </a:p>
          <a:p>
            <a:pPr algn="ctr"/>
            <a:r>
              <a:rPr lang="en-US" dirty="0" smtClean="0"/>
              <a:t>Brody Broshears, Past Chair</a:t>
            </a:r>
          </a:p>
          <a:p>
            <a:pPr algn="ctr"/>
            <a:r>
              <a:rPr lang="en-US" dirty="0" smtClean="0"/>
              <a:t>Tom Owens, Michigan</a:t>
            </a:r>
          </a:p>
          <a:p>
            <a:pPr algn="ctr"/>
            <a:r>
              <a:rPr lang="en-US" dirty="0" smtClean="0"/>
              <a:t>Theresa Hitchcock, Indiana, Conference Co-Chair</a:t>
            </a:r>
          </a:p>
          <a:p>
            <a:pPr algn="ctr"/>
            <a:r>
              <a:rPr lang="en-US" dirty="0" smtClean="0"/>
              <a:t>Teri Farr, Illinois</a:t>
            </a:r>
          </a:p>
          <a:p>
            <a:pPr algn="ctr"/>
            <a:r>
              <a:rPr lang="en-US" dirty="0" smtClean="0"/>
              <a:t>Jeanette Berger, Ohio</a:t>
            </a:r>
          </a:p>
          <a:p>
            <a:pPr algn="ctr"/>
            <a:r>
              <a:rPr lang="en-US" dirty="0" smtClean="0"/>
              <a:t>Jo Stewart, Ontario</a:t>
            </a:r>
          </a:p>
          <a:p>
            <a:pPr algn="ctr"/>
            <a:r>
              <a:rPr lang="en-US" dirty="0" smtClean="0"/>
              <a:t>Angela Swenson-</a:t>
            </a:r>
            <a:r>
              <a:rPr lang="en-US" dirty="0" err="1" smtClean="0"/>
              <a:t>Holzinger</a:t>
            </a:r>
            <a:r>
              <a:rPr lang="en-US" dirty="0" smtClean="0"/>
              <a:t>, Wisconsin</a:t>
            </a:r>
          </a:p>
          <a:p>
            <a:pPr algn="ctr"/>
            <a:r>
              <a:rPr lang="en-US" dirty="0" smtClean="0"/>
              <a:t>Joshua Morrison, Conference Co-Chair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105103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HAPPY BIRTHDAY Tom and Brody!!!</a:t>
            </a:r>
            <a:endParaRPr lang="en-US" b="1" dirty="0"/>
          </a:p>
        </p:txBody>
      </p:sp>
      <p:pic>
        <p:nvPicPr>
          <p:cNvPr id="1029" name="Picture 5" descr="C:\Users\dotterer\Dropbox\Camera+Uploads\Tompic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301034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otterer\AppData\Local\Microsoft\Windows\Temporary Internet Files\Content.IE5\F8MUSYB2\MC90044524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9" y="4724400"/>
            <a:ext cx="1772107" cy="141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otterer\AppData\Local\Microsoft\Windows\Temporary Internet Files\Content.IE5\F8MUSYB2\MC90038967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01698"/>
            <a:ext cx="1819656" cy="172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127" y="3581399"/>
            <a:ext cx="209550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1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Incoming Steering Committee Members</a:t>
            </a:r>
            <a:br>
              <a:rPr lang="en-US" dirty="0" smtClean="0"/>
            </a:br>
            <a:r>
              <a:rPr lang="en-US" dirty="0" smtClean="0"/>
              <a:t>2014-16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09800"/>
            <a:ext cx="8229600" cy="4297363"/>
          </a:xfrm>
        </p:spPr>
        <p:txBody>
          <a:bodyPr/>
          <a:lstStyle/>
          <a:p>
            <a:pPr lvl="5"/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3075" name="Picture 3" descr="C:\Users\dotterer\Dropbox\Camera+Uploads\Mark%20Veg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432579"/>
            <a:ext cx="16891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otterer\Dropbox\Camera+Uploads\allison%20log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74889"/>
            <a:ext cx="1981630" cy="258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659086"/>
            <a:ext cx="4157663" cy="8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038" y="2050906"/>
            <a:ext cx="3969162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3130888"/>
            <a:ext cx="40671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 descr="C:\Users\dotterer\Dropbox\Camera+Uploads\kelly%20pistill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97" y="2400298"/>
            <a:ext cx="1989028" cy="257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99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Facts About Region 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Region V is the largest of the 10 regions!</a:t>
            </a:r>
          </a:p>
          <a:p>
            <a:r>
              <a:rPr lang="en-US" sz="3200" dirty="0" smtClean="0"/>
              <a:t>Over 1600 members strong!</a:t>
            </a:r>
          </a:p>
          <a:p>
            <a:r>
              <a:rPr lang="en-US" sz="3200" dirty="0" smtClean="0"/>
              <a:t>Awarded over $7000.00 in grants and scholarships to our members!</a:t>
            </a:r>
          </a:p>
          <a:p>
            <a:r>
              <a:rPr lang="en-US" sz="3200" dirty="0" smtClean="0"/>
              <a:t>Broke regional conference attendance record at 2014 conference with over 500 participants!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6932094"/>
      </p:ext>
    </p:extLst>
  </p:cSld>
  <p:clrMapOvr>
    <a:masterClrMapping/>
  </p:clrMapOvr>
  <p:transition spd="slow" advClick="0" advTm="5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71500" indent="-571500">
              <a:buAutoNum type="romanUcPeriod"/>
            </a:pPr>
            <a:r>
              <a:rPr lang="en-US" dirty="0" smtClean="0"/>
              <a:t>Develop and Sustain Effective Regional Leadership</a:t>
            </a:r>
          </a:p>
          <a:p>
            <a:pPr marL="0" indent="0">
              <a:buNone/>
            </a:pPr>
            <a:endParaRPr lang="en-US" dirty="0" smtClean="0"/>
          </a:p>
          <a:p>
            <a:pPr lvl="2"/>
            <a:r>
              <a:rPr lang="en-US" sz="2400" dirty="0" smtClean="0"/>
              <a:t>Had 3 or more candidates run for Liaison Positions</a:t>
            </a:r>
          </a:p>
          <a:p>
            <a:pPr lvl="2"/>
            <a:r>
              <a:rPr lang="en-US" sz="2400" dirty="0" smtClean="0"/>
              <a:t>Was able to fill two mid term vacancies.</a:t>
            </a:r>
          </a:p>
          <a:p>
            <a:pPr lvl="2"/>
            <a:r>
              <a:rPr lang="en-US" sz="2400" dirty="0" smtClean="0"/>
              <a:t>Confirmed co-chairs for 2016 Regional Conference in Ontario</a:t>
            </a:r>
          </a:p>
          <a:p>
            <a:pPr lvl="2"/>
            <a:r>
              <a:rPr lang="en-US" sz="2400" dirty="0" smtClean="0"/>
              <a:t>Created Crossing Borders Grant to enhance participation in Province and State meetings by those not residing in the areas.</a:t>
            </a:r>
          </a:p>
        </p:txBody>
      </p:sp>
    </p:spTree>
    <p:extLst>
      <p:ext uri="{BB962C8B-B14F-4D97-AF65-F5344CB8AC3E}">
        <p14:creationId xmlns:p14="http://schemas.microsoft.com/office/powerpoint/2010/main" val="271126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Goals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Engage in Ongoing assessment of all facets of the Association.</a:t>
            </a:r>
          </a:p>
          <a:p>
            <a:pPr marL="274320" lvl="1" indent="0">
              <a:buNone/>
            </a:pPr>
            <a:r>
              <a:rPr lang="en-US" dirty="0" smtClean="0"/>
              <a:t>	Developed survey questions and will distribute survey to all</a:t>
            </a:r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	grants and scholarship awardees to assess effectiveness of </a:t>
            </a:r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dirty="0" smtClean="0"/>
              <a:t>   	 the program.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Pursue innovative technology tools  &amp; resources to support the Association.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	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	Actively utilized Facebook and Twitter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              during Regional Conference and are striving to  increase  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smtClean="0">
                <a:solidFill>
                  <a:schemeClr val="tx2"/>
                </a:solidFill>
              </a:rPr>
              <a:t>             usage between conferences.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  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89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Grants and Scholarships Awarded - 2014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498848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Professional Development Grant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Ginny Jackson – The University of Akron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 smtClean="0"/>
              <a:t>Institutional Allied Organization Grant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Melissa M. </a:t>
            </a:r>
            <a:r>
              <a:rPr lang="en-US" dirty="0" err="1" smtClean="0">
                <a:solidFill>
                  <a:schemeClr val="tx1"/>
                </a:solidFill>
              </a:rPr>
              <a:t>Gleckler</a:t>
            </a:r>
            <a:r>
              <a:rPr lang="en-US" dirty="0" smtClean="0">
                <a:solidFill>
                  <a:schemeClr val="tx1"/>
                </a:solidFill>
              </a:rPr>
              <a:t> – the University of  Toledo</a:t>
            </a:r>
          </a:p>
          <a:p>
            <a:r>
              <a:rPr lang="en-US" b="1" dirty="0" smtClean="0"/>
              <a:t>Individual Scholarships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Mary F. Moore-Geissler – University of Wisconsin- Milwaukee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Jill Huynh – University of Illinois at Chicago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Cesar J. Jimenez – Morton College</a:t>
            </a:r>
          </a:p>
          <a:p>
            <a:r>
              <a:rPr lang="en-US" b="1" dirty="0" smtClean="0"/>
              <a:t>Best of Region Presentation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Courtney Drew – Carthage College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Ryan </a:t>
            </a:r>
            <a:r>
              <a:rPr lang="en-US" dirty="0" err="1" smtClean="0">
                <a:solidFill>
                  <a:schemeClr val="tx1"/>
                </a:solidFill>
              </a:rPr>
              <a:t>Ringhand</a:t>
            </a:r>
            <a:r>
              <a:rPr lang="en-US" dirty="0" smtClean="0">
                <a:solidFill>
                  <a:schemeClr val="tx1"/>
                </a:solidFill>
              </a:rPr>
              <a:t> – Carthage College</a:t>
            </a:r>
          </a:p>
        </p:txBody>
      </p:sp>
    </p:spTree>
    <p:extLst>
      <p:ext uri="{BB962C8B-B14F-4D97-AF65-F5344CB8AC3E}">
        <p14:creationId xmlns:p14="http://schemas.microsoft.com/office/powerpoint/2010/main" val="3567757622"/>
      </p:ext>
    </p:extLst>
  </p:cSld>
  <p:clrMapOvr>
    <a:masterClrMapping/>
  </p:clrMapOvr>
  <p:transition spd="slow" advClick="0" advTm="5000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1048</TotalTime>
  <Words>1040</Words>
  <Application>Microsoft Office PowerPoint</Application>
  <PresentationFormat>On-screen Show (4:3)</PresentationFormat>
  <Paragraphs>180</Paragraphs>
  <Slides>28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Courier New</vt:lpstr>
      <vt:lpstr>Georgia</vt:lpstr>
      <vt:lpstr>Wingdings</vt:lpstr>
      <vt:lpstr>Wingdings 2</vt:lpstr>
      <vt:lpstr>Civic</vt:lpstr>
      <vt:lpstr>PowerPoint Presentation</vt:lpstr>
      <vt:lpstr>Great Lakes Region V</vt:lpstr>
      <vt:lpstr>Region V Steering Committee 2013-14</vt:lpstr>
      <vt:lpstr>HAPPY BIRTHDAY Tom and Brody!!!</vt:lpstr>
      <vt:lpstr>Incoming Steering Committee Members 2014-16</vt:lpstr>
      <vt:lpstr> Facts About Region V</vt:lpstr>
      <vt:lpstr>2014 Goals</vt:lpstr>
      <vt:lpstr>2014 Goals </vt:lpstr>
      <vt:lpstr>Grants and Scholarships Awarded - 2014</vt:lpstr>
      <vt:lpstr>Great Lakes Great Leaders</vt:lpstr>
      <vt:lpstr>Great Lakes Great Leaders</vt:lpstr>
      <vt:lpstr>Crossing Borders Grant</vt:lpstr>
      <vt:lpstr>PowerPoint Presentation</vt:lpstr>
      <vt:lpstr>PowerPoint Presentation</vt:lpstr>
      <vt:lpstr>PowerPoint Presentation</vt:lpstr>
      <vt:lpstr>PowerPoint Presentation</vt:lpstr>
      <vt:lpstr>2015 NACADA Research Symposium</vt:lpstr>
      <vt:lpstr>Providing Professional Development Opportunities at the State, Province and Institutional level</vt:lpstr>
      <vt:lpstr>Providing Professional Development Opportunities at the State, Province and Institutional level</vt:lpstr>
      <vt:lpstr>Congratulations to the 2014 NACADA Award Winners – Region V</vt:lpstr>
      <vt:lpstr>Congratulations to the 2014 NACADA Award Winners – Region V</vt:lpstr>
      <vt:lpstr>Congratulations to the 2014 NACADA Award Winners – Region V</vt:lpstr>
      <vt:lpstr>Congratulations to the 2014 NACADA Award Winners – Region V</vt:lpstr>
      <vt:lpstr>Congratulations to the 2014 NACADA Scholarship Winners – Region V</vt:lpstr>
      <vt:lpstr>Congratulations to the 2014 NACADA Scholarship Winners – Region V</vt:lpstr>
      <vt:lpstr>Congratulations to the 2014 NACADA Scholarship Winners – Region V</vt:lpstr>
      <vt:lpstr>NACADA Emerging Leaders Program</vt:lpstr>
      <vt:lpstr>Region V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Dotterer</dc:creator>
  <cp:lastModifiedBy>DanielleShearin</cp:lastModifiedBy>
  <cp:revision>43</cp:revision>
  <dcterms:created xsi:type="dcterms:W3CDTF">2014-09-10T15:19:58Z</dcterms:created>
  <dcterms:modified xsi:type="dcterms:W3CDTF">2014-10-15T14:27:11Z</dcterms:modified>
</cp:coreProperties>
</file>