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2" r:id="rId3"/>
    <p:sldId id="282" r:id="rId4"/>
    <p:sldId id="272" r:id="rId5"/>
    <p:sldId id="273" r:id="rId6"/>
    <p:sldId id="275" r:id="rId7"/>
    <p:sldId id="285" r:id="rId8"/>
    <p:sldId id="271" r:id="rId9"/>
    <p:sldId id="278" r:id="rId10"/>
    <p:sldId id="280" r:id="rId11"/>
    <p:sldId id="274" r:id="rId12"/>
    <p:sldId id="264" r:id="rId13"/>
    <p:sldId id="265" r:id="rId14"/>
    <p:sldId id="268" r:id="rId15"/>
    <p:sldId id="284" r:id="rId16"/>
    <p:sldId id="281" r:id="rId17"/>
    <p:sldId id="260" r:id="rId18"/>
    <p:sldId id="261" r:id="rId19"/>
    <p:sldId id="266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63" autoAdjust="0"/>
  </p:normalViewPr>
  <p:slideViewPr>
    <p:cSldViewPr snapToGrid="0">
      <p:cViewPr varScale="1">
        <p:scale>
          <a:sx n="79" d="100"/>
          <a:sy n="79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256B-BDC3-4946-B654-852B31793492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1A6D-E104-4BB5-AE4A-FF227DB6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A0BF-59CA-4AC2-B250-56F7B4943E1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7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Marg- show videos and website</a:t>
            </a:r>
          </a:p>
          <a:p>
            <a:r>
              <a:rPr lang="en-US" dirty="0" smtClean="0"/>
              <a:t>Several institutions</a:t>
            </a:r>
            <a:r>
              <a:rPr lang="en-US" baseline="0" dirty="0" smtClean="0"/>
              <a:t> have mandated completions</a:t>
            </a:r>
          </a:p>
          <a:p>
            <a:r>
              <a:rPr lang="en-US" baseline="0" dirty="0" smtClean="0"/>
              <a:t>Break to watch It’s 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Tag team?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1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Merrill will welcome everyone</a:t>
            </a:r>
            <a:r>
              <a:rPr lang="en-US" baseline="0" dirty="0" smtClean="0"/>
              <a:t> and see who we have in the room, begin introductions and background</a:t>
            </a:r>
          </a:p>
          <a:p>
            <a:r>
              <a:rPr lang="en-US" baseline="0" dirty="0" smtClean="0"/>
              <a:t>Marg will talk about purpose of presentation</a:t>
            </a:r>
          </a:p>
          <a:p>
            <a:r>
              <a:rPr lang="en-US" baseline="0" dirty="0" smtClean="0"/>
              <a:t>Bob will discuss his area of expertise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8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0A0BF-59CA-4AC2-B250-56F7B4943E1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Merrill- will also mention recent bill introduced by House Democrats</a:t>
            </a:r>
          </a:p>
          <a:p>
            <a:r>
              <a:rPr lang="en-US" dirty="0" smtClean="0"/>
              <a:t>Will always be</a:t>
            </a:r>
            <a:r>
              <a:rPr lang="en-US" baseline="0" dirty="0" smtClean="0"/>
              <a:t> a political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1A6D-E104-4BB5-AE4A-FF227DB64C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0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5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9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69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0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53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52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80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2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1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8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C59F-369B-4D39-A071-39DB0692BD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1AAD-1B74-4C11-9143-EE0D64E6E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6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hyperlink" Target="http://helpsaveoursons.com/silent-no-mo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15" y="0"/>
            <a:ext cx="1219836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00005" y="0"/>
            <a:ext cx="10185909" cy="6858000"/>
          </a:xfrm>
          <a:prstGeom prst="rect">
            <a:avLst/>
          </a:prstGeom>
          <a:gradFill>
            <a:gsLst>
              <a:gs pos="100000">
                <a:srgbClr val="58595B">
                  <a:alpha val="15000"/>
                </a:srgbClr>
              </a:gs>
              <a:gs pos="0">
                <a:srgbClr val="58595B">
                  <a:alpha val="99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2" y="34364"/>
            <a:ext cx="2696665" cy="1019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097024"/>
            <a:ext cx="121920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Bold" pitchFamily="50" charset="0"/>
              </a:rPr>
              <a:t>Bridging the Gap</a:t>
            </a:r>
            <a:r>
              <a:rPr lang="en-US" sz="8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Bold" pitchFamily="50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Understanding Title IX as Academic </a:t>
            </a:r>
            <a:r>
              <a:rPr lang="en-US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Advisors</a:t>
            </a:r>
            <a:endParaRPr lang="en-US" sz="3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otham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506683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Bob Alston, Assistant Dean of Students NKU</a:t>
            </a:r>
          </a:p>
          <a:p>
            <a:pPr algn="ctr"/>
            <a:r>
              <a:rPr lang="en-US" sz="28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Marg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Z. Basehart, Academic Advisor </a:t>
            </a:r>
            <a:r>
              <a:rPr lang="en-US" sz="28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UTK</a:t>
            </a:r>
          </a:p>
          <a:p>
            <a:pPr algn="ctr"/>
            <a:r>
              <a:rPr lang="en-US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50" charset="0"/>
              </a:rPr>
              <a:t>Merrill Walker, Academic Advisor UTK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Financial, Legal, and Student Impact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650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Financial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College budget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UTK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spent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$700,000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the past two years supporting the Title IX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office.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Most colleges have become more dependent on tuition as federal and state funding decreases.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Current administration is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cutting funding for federal anti-discrimination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programs.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Enrollment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Students may have to withdraw from classes to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handle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trauma/heal. 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Loss of tuition for the college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636" y="180650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Lawsuits: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this era of enforcement, the government has conducted 441 investigations of colleges for possibly mishandling reports of sexual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violence.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far, 84 cases have been resolved and 357 remain open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Lawsuits are often damaging to institution’s reputation.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UTK settled Title IX lawsuit for $2.48 million in 2016.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Student Experience and Impact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First-year programming on college campuses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Presentations and online modules (i.e. Haven) used to educate students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Incorporated into orientation, welcome week, and other first-year programs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It’s on Us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Campaign- national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movement to end sexual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assault</a:t>
            </a:r>
          </a:p>
          <a:p>
            <a:pPr lvl="1"/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</a:rPr>
              <a:t>https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://www.youtube.com/user/ItsOnUsCampaign/videos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Save our Sons: a site dedicated to the families whose college sons have been falsely accused of sexual misconduct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“This is my story about my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son-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  <a:hlinkClick r:id="rId4"/>
              </a:rPr>
              <a:t>Silent No More</a:t>
            </a: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" y="6078682"/>
            <a:ext cx="8728364" cy="684357"/>
          </a:xfrm>
        </p:spPr>
        <p:txBody>
          <a:bodyPr/>
          <a:lstStyle/>
          <a:p>
            <a:pPr algn="l"/>
            <a:r>
              <a:rPr lang="en-US" dirty="0"/>
              <a:t>Jordan, C. E., Combs, J. L., &amp; Smith, G. T. (2014). An Exploration of Sexual Victimization and Academic Performance Among College Women. </a:t>
            </a:r>
            <a:r>
              <a:rPr lang="en-US" i="1" dirty="0"/>
              <a:t>Trauma, Violence, &amp; Abuse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(3), 191–200. https://</a:t>
            </a:r>
            <a:r>
              <a:rPr lang="en-US" dirty="0" smtClean="0"/>
              <a:t>doi.org/10.1177/1524838014520637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AE17715C-1505-4733-93B1-3F82EC38E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60" y="-2"/>
            <a:ext cx="12460362" cy="65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Student Experience and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Impact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(cont.)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Women with prior teen sexual victimization experiences tended to enter college with lower GPA scores and tended to earn lower grades during their first freshman year than did non-victimized women students.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“The… pattern was true for women who were sexually assaulted… during their first semester; their grade point average (GPA) subsequently dropped” (“Sexual Assault Can Inhibit Student Success | Psychology,”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n.d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level of negative academic impact on a woman’s academic performance was positively related to the severity of her victimization: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Higher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rates of GPAs under 2.5 were seen among women for those whose assault experience was a rape as compared to other forms of sexual assault.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48804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Mandatory Reporting</a:t>
            </a:r>
            <a:endParaRPr lang="en-US" sz="6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168237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7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Are You </a:t>
            </a:r>
            <a:r>
              <a:rPr lang="en-US" sz="4800" b="1" smtClean="0">
                <a:solidFill>
                  <a:schemeClr val="bg1">
                    <a:lumMod val="95000"/>
                  </a:schemeClr>
                </a:solidFill>
              </a:rPr>
              <a:t>a Mandated Reporter?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Depends on the type of issue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Responsible Employees (REs) must report Title IX related information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Campus Security Authorities (CSAs) must report potential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Clery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Act crimes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Other state laws and related issues (child/elder abuse, etc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Depends on institution and institution type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Policies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vary; refer to your institution’s Title IX office or Human Resources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Most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institutions have Title IX training for employees who are REs/CSAs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At UTK, the following employees are deemed CSAs: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GTAs, lecturers, adjuncts, assistant/associate/full professors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Exempt staff members, supervisors, or other employees with Mandatory Reporter responsibilities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Reporting Incidents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Disclosure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Can be verbal or written</a:t>
            </a:r>
          </a:p>
          <a:p>
            <a:pPr lvl="1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Confidentiality vs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Privacy</a:t>
            </a:r>
            <a:endParaRPr lang="en-US" sz="2000" dirty="0"/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Advise student that you are a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mandated reporter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; define your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role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Listen to the student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Assist student and provide information about services/options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Encourage student to report incident to law enforcement and/or student conduct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Report the incident to your institution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Refer student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appropriate medical personnel and campus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resources that maintain confidentiality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Support student and make them feel as comfortable as possible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Follow up with the student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Your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institution is “on notice” when: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The situation is reasonably known or;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Should have been known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3"/>
          <a:stretch/>
        </p:blipFill>
        <p:spPr>
          <a:xfrm>
            <a:off x="6950540" y="104905"/>
            <a:ext cx="4876800" cy="2703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What is our role?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Maintain relationship with student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referrals, providing information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check in with student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Believe the student and advocate on their behalf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Listen and document everything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Appropriate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reporting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Communicate with Title IX office at your institution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762" y="3284036"/>
            <a:ext cx="5181600" cy="26885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Self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Care (for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advisor)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Often overlooked and undervalued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Seeking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education and trainings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Check with your institution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Keep up with current events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5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2ED8B-A6FB-4DE9-BC88-09B8E3D5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8D78A7-623C-4E0F-91DE-5462A683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70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Jordan, C. E., Combs, J. L., &amp; Smith, G. T. (2014). An Exploration of Sexual Victimization and Academic Performance Among College Women.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/>
              </a:rPr>
              <a:t>Trauma, Violence, &amp; Abuse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,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effectLst/>
              </a:rPr>
              <a:t>15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(3), 191–200. https://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doi.org/10.1177/1524838014520637</a:t>
            </a: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/>
              </a:rPr>
              <a:t>Mangan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, K. (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2017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September 22).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What You Need to Know About the New Guidance on Title IX.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Chronicle of Higher Education. Retrieved September 30, 2017, from http://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www.chronicle.com/article/What-You-Need-to-Know-About/241277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Sexual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Assault Can Inhibit Student Success | Psychology.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/>
              </a:rPr>
              <a:t>n.d.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</a:rPr>
              <a:t>). Retrieved September 29, 2017, from https://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psychology.as.uky.edu/sexual-assault-can-inhibit-student-success</a:t>
            </a: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Title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IX Sexual Assault Investigation Tracker from The Chronicle of Higher Education | About.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n.d.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). Retrieved from https://projects.chronicle.com/titleix/about/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Zamudio-Suaréz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F. (2017, September 22). Education Dept. Replaces Obama-Era Title IX Directives With New Interim Guidance. The Chronicle of Higher Education. Retrieved September 30, 2017, from http://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www.chronicle.com/blogs/ticker/education-dept-replaces-obama-era-title-ix-directives-with-new-interim-guidance/120249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5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0936" y="22666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Questions?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3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69438" y="3398793"/>
            <a:ext cx="3263767" cy="21849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46046" y="3398793"/>
            <a:ext cx="3308992" cy="21849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4702" y="3398793"/>
            <a:ext cx="3276944" cy="21849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700" y="3908888"/>
            <a:ext cx="327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Bob Alston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Dean of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Kentucky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6046" y="3898184"/>
            <a:ext cx="330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 Basehart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 Academic Advisor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Tennessee-Knoxville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9439" y="3908888"/>
            <a:ext cx="326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Merrill Walker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Advisor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Tennessee-Knoxville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4153" r="20891" b="18194"/>
          <a:stretch/>
        </p:blipFill>
        <p:spPr>
          <a:xfrm>
            <a:off x="9330562" y="1266532"/>
            <a:ext cx="1898249" cy="239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23576" r="15312" b="27871"/>
          <a:stretch/>
        </p:blipFill>
        <p:spPr>
          <a:xfrm>
            <a:off x="5101173" y="1268426"/>
            <a:ext cx="1898248" cy="2395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4490"/>
          <a:stretch/>
        </p:blipFill>
        <p:spPr>
          <a:xfrm>
            <a:off x="907649" y="1215334"/>
            <a:ext cx="1898650" cy="2488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055" y="546533"/>
            <a:ext cx="1081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History &amp; Background of Title IX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99" y="1672655"/>
            <a:ext cx="106753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Title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IX of the Education Amendments of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1972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Prohibits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discrimination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“on the basis of sex” in any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program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activity receiving federal financial assistance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Applies 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public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private recipients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UTK and NKU are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subject to Title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IX.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Recipients have an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obligation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make reasonable efforts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investigate sexual misconduct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of which they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know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should know.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Recipients must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provide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prompt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adequate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reliable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impartial disposition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complaints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sex discrimination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including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sexual harassment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assault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retaliation.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3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055" y="546533"/>
            <a:ext cx="1081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Title IX Specifics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055" y="1443618"/>
            <a:ext cx="10812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Sexual harassment can qualify as discrimination under Title IX if it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Severe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Pervasive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Objectively offensive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Combined or standing alone, the harassment must effectively bar the victim's access to an educational opportunity 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benefit.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Courts have generally found that even a single instance of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non-consensual sex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 sexual assault by another student meets this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standard.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To be </a:t>
            </a:r>
            <a:r>
              <a:rPr lang="en-US" sz="2400" dirty="0">
                <a:solidFill>
                  <a:schemeClr val="bg2"/>
                </a:solidFill>
              </a:rPr>
              <a:t>held responsible, the college or university </a:t>
            </a:r>
            <a:r>
              <a:rPr lang="en-US" sz="2400" dirty="0" smtClean="0">
                <a:solidFill>
                  <a:schemeClr val="bg2"/>
                </a:solidFill>
              </a:rPr>
              <a:t>must have </a:t>
            </a:r>
            <a:r>
              <a:rPr lang="en-US" sz="2400" dirty="0">
                <a:solidFill>
                  <a:schemeClr val="bg2"/>
                </a:solidFill>
              </a:rPr>
              <a:t>authority over the harasser and over the environment in which the harassment takes </a:t>
            </a:r>
            <a:r>
              <a:rPr lang="en-US" sz="2400" dirty="0" smtClean="0">
                <a:solidFill>
                  <a:schemeClr val="bg2"/>
                </a:solidFill>
              </a:rPr>
              <a:t>place.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Includes reasonably known/should have known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055" y="546533"/>
            <a:ext cx="1081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Office of Civil Rights Guidance</a:t>
            </a:r>
            <a:endParaRPr lang="en-US" sz="4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99" y="1672655"/>
            <a:ext cx="10369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1998 -- </a:t>
            </a:r>
            <a:r>
              <a:rPr lang="en-US" sz="2400" dirty="0">
                <a:solidFill>
                  <a:schemeClr val="bg2"/>
                </a:solidFill>
              </a:rPr>
              <a:t>Title IX and Sex 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2008 -- </a:t>
            </a:r>
            <a:r>
              <a:rPr lang="en-US" sz="2400" dirty="0">
                <a:solidFill>
                  <a:schemeClr val="bg2"/>
                </a:solidFill>
              </a:rPr>
              <a:t>Sexual harassment in educational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April 4, </a:t>
            </a:r>
            <a:r>
              <a:rPr lang="en-US" sz="2400" dirty="0" smtClean="0">
                <a:solidFill>
                  <a:schemeClr val="bg2"/>
                </a:solidFill>
              </a:rPr>
              <a:t>2011 -- </a:t>
            </a:r>
            <a:r>
              <a:rPr lang="en-US" sz="2400" dirty="0">
                <a:solidFill>
                  <a:schemeClr val="bg2"/>
                </a:solidFill>
              </a:rPr>
              <a:t>Dear Colleague Letter- policy guidance on Title IX requirements related to sexual violence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June 25, </a:t>
            </a:r>
            <a:r>
              <a:rPr lang="en-US" sz="2400" dirty="0" smtClean="0">
                <a:solidFill>
                  <a:schemeClr val="bg2"/>
                </a:solidFill>
              </a:rPr>
              <a:t>2013 -- </a:t>
            </a:r>
            <a:r>
              <a:rPr lang="en-US" sz="2400" dirty="0">
                <a:solidFill>
                  <a:schemeClr val="bg2"/>
                </a:solidFill>
              </a:rPr>
              <a:t>Dear Colleague Letter regarding pregnant and parenting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2014 -- </a:t>
            </a:r>
            <a:r>
              <a:rPr lang="en-US" sz="2400" dirty="0">
                <a:solidFill>
                  <a:schemeClr val="bg2"/>
                </a:solidFill>
              </a:rPr>
              <a:t>Q&amp;A about Title IX and Sexual Violence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April 24, </a:t>
            </a:r>
            <a:r>
              <a:rPr lang="en-US" sz="2400" dirty="0" smtClean="0">
                <a:solidFill>
                  <a:schemeClr val="bg2"/>
                </a:solidFill>
              </a:rPr>
              <a:t>2015 -- </a:t>
            </a:r>
            <a:r>
              <a:rPr lang="en-US" sz="2400" dirty="0">
                <a:solidFill>
                  <a:schemeClr val="bg2"/>
                </a:solidFill>
              </a:rPr>
              <a:t>Dear Colleague Letter regarding Title IX </a:t>
            </a:r>
            <a:r>
              <a:rPr lang="en-US" sz="2400" dirty="0" smtClean="0">
                <a:solidFill>
                  <a:schemeClr val="bg2"/>
                </a:solidFill>
              </a:rPr>
              <a:t>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September </a:t>
            </a:r>
            <a:r>
              <a:rPr lang="en-US" sz="2400" dirty="0">
                <a:solidFill>
                  <a:schemeClr val="bg2"/>
                </a:solidFill>
              </a:rPr>
              <a:t>22, </a:t>
            </a:r>
            <a:r>
              <a:rPr lang="en-US" sz="2400" dirty="0" smtClean="0">
                <a:solidFill>
                  <a:schemeClr val="bg2"/>
                </a:solidFill>
              </a:rPr>
              <a:t>2017 -- </a:t>
            </a:r>
            <a:r>
              <a:rPr lang="en-US" sz="2400" dirty="0">
                <a:solidFill>
                  <a:schemeClr val="bg2"/>
                </a:solidFill>
              </a:rPr>
              <a:t>Dear Colleague Letter and </a:t>
            </a:r>
            <a:r>
              <a:rPr lang="en-US" sz="2400" dirty="0" smtClean="0">
                <a:solidFill>
                  <a:schemeClr val="bg2"/>
                </a:solidFill>
              </a:rPr>
              <a:t>Q&amp;A on </a:t>
            </a:r>
            <a:r>
              <a:rPr lang="en-US" sz="2400" dirty="0">
                <a:solidFill>
                  <a:schemeClr val="bg2"/>
                </a:solidFill>
              </a:rPr>
              <a:t>Campus Sexual </a:t>
            </a:r>
            <a:r>
              <a:rPr lang="en-US" sz="2400" dirty="0" smtClean="0">
                <a:solidFill>
                  <a:schemeClr val="bg2"/>
                </a:solidFill>
              </a:rPr>
              <a:t>Misconduct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cs typeface="Gotham Bold" pitchFamily="50" charset="0"/>
              </a:rPr>
              <a:t>Campus Sexual Assault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67541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cs typeface="Gotham Bold" pitchFamily="50" charset="0"/>
              </a:rPr>
              <a:t>Campus Sexual Assault</a:t>
            </a:r>
            <a:endParaRPr lang="en-US" sz="4800" b="1" dirty="0">
              <a:solidFill>
                <a:schemeClr val="bg1">
                  <a:lumMod val="95000"/>
                </a:schemeClr>
              </a:solidFill>
              <a:cs typeface="Gotham Bold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27465"/>
            <a:ext cx="10515600" cy="466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Why is there so much discussion of campus sexual assault?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It isn’t clear that incidents are on the rise, but in recent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years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 activists built a strong movement to seek justice for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victims/survivors.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Obama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administration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put colleges on notice with its </a:t>
            </a:r>
            <a:r>
              <a:rPr lang="en-US" sz="2400" dirty="0">
                <a:solidFill>
                  <a:schemeClr val="bg2"/>
                </a:solidFill>
              </a:rPr>
              <a:t>Dear Colleague </a:t>
            </a:r>
            <a:r>
              <a:rPr lang="en-US" sz="2400" dirty="0" smtClean="0">
                <a:solidFill>
                  <a:schemeClr val="bg2"/>
                </a:solidFill>
              </a:rPr>
              <a:t>Letter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and students employed Title IX as a vehicle for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change.</a:t>
            </a:r>
          </a:p>
          <a:p>
            <a:pPr lvl="1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ederal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complaints 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filed against colleges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to allege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missteps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Though the 2011 guidance has now been withdrawn, colleges are still responsible for protecting their students.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Education Department’s Office for Civil Rights began investigating more colleges.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acklash arose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from due-process advocates and accused men who felt a rush to judgment.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6265720"/>
            <a:ext cx="7256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Title IX Sexual Assault Investigation Tracker from The Chronicle of Higher Education | About. (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n.d.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). Retrieved from https://projects.chronicle.com/titleix/about/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307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05" y="506189"/>
            <a:ext cx="4191000" cy="235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New Interim Guidance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2946801"/>
            <a:ext cx="10701761" cy="3591131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Withdrew two key documents: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2011 “Dear Colleague” letter, which kicked off a new era of enforcement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2014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questions-and-answers document, which offered colleges additional guidance on how they should respond to reported sexual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violence</a:t>
            </a: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What does this mean?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ives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colleges the discretion to use a “clear and convincing” standard of evidence, which is higher than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“preponderance of the evidence” standard.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1632813"/>
            <a:ext cx="690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On September 22</a:t>
            </a:r>
            <a:r>
              <a:rPr lang="en-US" sz="2600" baseline="30000" dirty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, the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U.S. Department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of Education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rescinded pieces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of Obama-era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guidance and implemented interim guidance.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New Interim Guidance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(cont.)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9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is the impact of these changes?</a:t>
            </a:r>
          </a:p>
          <a:p>
            <a:pPr marL="0" indent="0">
              <a:buNone/>
            </a:pPr>
            <a:endParaRPr lang="en-US" sz="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Advocates for sexual-assault victims worry that making it harder for people to prove their cases could discourage them from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reporting.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Those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who feel too many students are being expelled based on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“flimsy evidence”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welcome the more-rigorous standard of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proof.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Colleges may now facilitate informal resolutions, including mediation, if all parties agree to participate in that process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Colleges don’t have to allow appeals; if they do, they can decide whether to permit both parties 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appeal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or only the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accused.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 There is “no fixed time frame under which a school must complete a Title IX investigation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0" y="5838413"/>
            <a:ext cx="2696665" cy="10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78A1E"/>
      </a:hlink>
      <a:folHlink>
        <a:srgbClr val="F78A1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78A1E"/>
      </a:hlink>
      <a:folHlink>
        <a:srgbClr val="F78A1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0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7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F78A1E"/>
    </a:hlink>
    <a:folHlink>
      <a:srgbClr val="F78A1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1348</Words>
  <Application>Microsoft Office PowerPoint</Application>
  <PresentationFormat>Widescreen</PresentationFormat>
  <Paragraphs>181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Gotham Bold</vt:lpstr>
      <vt:lpstr>Gotham Medium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Campus Sexual Assault</vt:lpstr>
      <vt:lpstr>Campus Sexual Assault</vt:lpstr>
      <vt:lpstr>New Interim Guidance</vt:lpstr>
      <vt:lpstr>New Interim Guidance (cont.)</vt:lpstr>
      <vt:lpstr>Financial, Legal, and Student Impact</vt:lpstr>
      <vt:lpstr>Student Experience and Impact</vt:lpstr>
      <vt:lpstr>PowerPoint Presentation</vt:lpstr>
      <vt:lpstr>Student Experience and Impact (cont.)</vt:lpstr>
      <vt:lpstr>Mandatory Reporting</vt:lpstr>
      <vt:lpstr>Are You a Mandated Reporter?</vt:lpstr>
      <vt:lpstr>Reporting Incidents </vt:lpstr>
      <vt:lpstr>What is our role? </vt:lpstr>
      <vt:lpstr>References</vt:lpstr>
      <vt:lpstr>Questions?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Gap:</dc:title>
  <dc:creator>Basehart, Marg</dc:creator>
  <cp:lastModifiedBy>Walker, Merrill Elizabeth</cp:lastModifiedBy>
  <cp:revision>70</cp:revision>
  <dcterms:created xsi:type="dcterms:W3CDTF">2017-09-18T12:54:04Z</dcterms:created>
  <dcterms:modified xsi:type="dcterms:W3CDTF">2017-10-13T17:24:54Z</dcterms:modified>
</cp:coreProperties>
</file>